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9"/>
  </p:notesMasterIdLst>
  <p:sldIdLst>
    <p:sldId id="266" r:id="rId6"/>
    <p:sldId id="257" r:id="rId7"/>
    <p:sldId id="333" r:id="rId8"/>
    <p:sldId id="276" r:id="rId9"/>
    <p:sldId id="337" r:id="rId10"/>
    <p:sldId id="341" r:id="rId11"/>
    <p:sldId id="334" r:id="rId12"/>
    <p:sldId id="260" r:id="rId13"/>
    <p:sldId id="336" r:id="rId14"/>
    <p:sldId id="262" r:id="rId15"/>
    <p:sldId id="342" r:id="rId16"/>
    <p:sldId id="340" r:id="rId17"/>
    <p:sldId id="339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E7131C45-090A-497D-A27A-9A8C5DF64517}"/>
    <pc:docChg chg="modSld">
      <pc:chgData name="Thomas Noordeloos" userId="7c446670-7459-44eb-8c93-60d80c060528" providerId="ADAL" clId="{E7131C45-090A-497D-A27A-9A8C5DF64517}" dt="2021-03-01T12:49:26.912" v="0" actId="20577"/>
      <pc:docMkLst>
        <pc:docMk/>
      </pc:docMkLst>
      <pc:sldChg chg="modSp mod">
        <pc:chgData name="Thomas Noordeloos" userId="7c446670-7459-44eb-8c93-60d80c060528" providerId="ADAL" clId="{E7131C45-090A-497D-A27A-9A8C5DF64517}" dt="2021-03-01T12:49:26.912" v="0" actId="20577"/>
        <pc:sldMkLst>
          <pc:docMk/>
          <pc:sldMk cId="3788715575" sldId="257"/>
        </pc:sldMkLst>
        <pc:spChg chg="mod">
          <ac:chgData name="Thomas Noordeloos" userId="7c446670-7459-44eb-8c93-60d80c060528" providerId="ADAL" clId="{E7131C45-090A-497D-A27A-9A8C5DF64517}" dt="2021-03-01T12:49:26.912" v="0" actId="20577"/>
          <ac:spMkLst>
            <pc:docMk/>
            <pc:sldMk cId="3788715575" sldId="257"/>
            <ac:spMk id="3" creationId="{A218FED7-AB46-4296-A2AB-73E4BDC031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FE92B-E38F-432F-AA23-BBE0B36CB54C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8E469-F8CA-4891-89FB-D9FD6E20E7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549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702ED-76A7-4B6B-AE56-63C9BBF7032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502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02ED-76A7-4B6B-AE56-63C9BBF7032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6840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Nu nog werken aan twee varianten; live en online </a:t>
            </a:r>
          </a:p>
          <a:p>
            <a:r>
              <a:rPr lang="nl-NL"/>
              <a:t>Voor beide dezelfde aandachtspunten. </a:t>
            </a:r>
          </a:p>
          <a:p>
            <a:r>
              <a:rPr lang="nl-NL"/>
              <a:t>In week 5 beslissen we of we live of online gaan (in overleg met opdrachtgever!) 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9E529-AD7F-4AFD-AC34-7DC6260B4D7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0609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Nu nog werken aan twee varianten; live en online </a:t>
            </a:r>
          </a:p>
          <a:p>
            <a:r>
              <a:rPr lang="nl-NL"/>
              <a:t>Voor beide dezelfde aandachtspunten. </a:t>
            </a:r>
          </a:p>
          <a:p>
            <a:r>
              <a:rPr lang="nl-NL"/>
              <a:t>In week 5 beslissen we of we live of online gaan (in overleg met opdrachtgever!) 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9E529-AD7F-4AFD-AC34-7DC6260B4D7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466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Nu nog werken aan twee varianten; live en online </a:t>
            </a:r>
          </a:p>
          <a:p>
            <a:r>
              <a:rPr lang="nl-NL"/>
              <a:t>Voor beide dezelfde aandachtspunten. </a:t>
            </a:r>
          </a:p>
          <a:p>
            <a:r>
              <a:rPr lang="nl-NL"/>
              <a:t>In week 5 beslissen we of we live of online gaan (in overleg met opdrachtgever!) 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9E529-AD7F-4AFD-AC34-7DC6260B4D7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208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16555-CD8C-4E0F-B17C-58DDAB5F2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7E7CC0-96B7-49E8-B778-88690755E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033A1F-2CD8-4EF4-A1D7-9A7175C90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E78DAA-B787-4572-9785-A39B8E70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F7317-BE97-4FEF-BC56-1DAA3CFF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49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B5D531-A55C-4ED8-9209-4CDEA60EC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228A872-17F2-4CE4-B26A-83341BD12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7EB488-F6D9-410B-9308-DBFD796D1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919BF4-B025-49A2-B011-A581449D9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1358D7-65E4-4696-8D0D-498C881A6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28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4D10AD6-F654-4A33-B01C-665C756A86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97418B1-3A04-4D3E-81BA-5B547453A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9940A3-9949-4804-8E3F-28AF79C3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FD87B6-B536-4AFA-8BE3-F1DD4DA3D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A023A4-B9F2-47BB-8EC7-33C02B64F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9917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6102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3064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261949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573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2934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7759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37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578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1507B-354A-431B-9922-8E9F6C0D5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E08001-D4E8-4719-86AD-9FEDFDE65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36EBCC-9752-4DE7-B9A2-6BF7CEB71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E06D62-A9E1-4E58-8959-878DF8751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2370C4-D01D-4516-A322-D1C86A85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5514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0528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3970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133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3C21E0-C463-4C7F-AC3A-E448265E1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37A10A6-7BE8-416D-B5EC-6BF2AB34B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A5B691-4F03-490F-B809-6D5BCBC9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6191E1-9C2A-458F-BC0C-FB5068782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42DDDB-B2D4-45A8-B400-0F9F4D1C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7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40B385-3EBE-4A18-B800-880A9B133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402F5A-4640-404E-B11A-31803B44E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59EFCA-C250-47C2-BBA6-509B0066F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7ABCFF-741C-46F7-8976-2B8D9251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263E0C4-023C-494A-86D5-4F07CD1C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ED97C0-9740-41D3-82A5-3624C053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0158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798DE-AF5C-40E5-9A5F-C167C4063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E604FF-C62D-44BB-A38C-FEFA2B650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6C0F91C-00ED-4DF0-9E13-EC4AD96E9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6D24B20-F023-4056-83CE-82E18F1297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F9B18EB-91F6-40CE-8D82-8E3D0A8DD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49E67EE-8A54-4FB3-9974-2980F9EB5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A1882B1-A6D7-4BCE-8558-55AD4C353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1B017CA-BC49-45FF-BBA9-96AFA58E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811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3A91A-EDF3-4453-AE3A-FC071CF4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93CC58F-EEC4-448F-A6A7-9CB663DC0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A219C3C-9493-43EC-AF65-12432545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1129DB4-A7C0-4098-A09E-89349E51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09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B0ADCD4-958A-47EC-A7EF-41604091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18432E9-5D12-47EE-9766-C50FF8387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B8A3C6-FFB3-40A6-91BF-A5BE26FF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32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28E80-96D8-49E3-B9BA-363888AA0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FD7FCA-93F8-4AA2-8E82-6856CB87E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91B3C7-1FA9-4498-BA10-979D598E4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E518BB8-AF31-4CD0-80A1-1B31307CC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902C8C9-0D98-4A06-A9C8-67FCE128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B984433-D8B5-4A2A-871E-383B8256C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770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2E6310-507D-4D2C-A496-8C30B19BB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BB9D5D6-2FDD-4FE0-B153-5D1223AF9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FD429CB-8765-4431-A7DB-9D8AF7D9E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F77860E-DD3E-48E7-A220-FAE71D3D6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DC293B-5F94-4003-A265-C57FDC9F5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323A355-DD9A-49A3-8622-3DCB0AC0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31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357353D-C5A3-4FEE-89ED-A6F28264D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4B94FF-04E6-43DA-9F09-130C68545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7C8459-5A96-4782-A014-506113FC8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AF016-523E-4559-B98B-ACADF36923CA}" type="datetimeFigureOut">
              <a:rPr lang="nl-NL" smtClean="0"/>
              <a:t>1-3-2021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EFE718-E317-4A18-8E0F-613A60511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5E8609-2466-4ED9-B2AA-BCFA85296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643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99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8842248" y="1481328"/>
            <a:ext cx="2926080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l-NL" sz="8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community verbonden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r="1" b="1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E032D-E329-40F1-BA97-BA17900E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Draaiboek van de Bijeenkomst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38D492D-27D4-4EBD-B72A-AACA234FE776}"/>
              </a:ext>
            </a:extLst>
          </p:cNvPr>
          <p:cNvSpPr txBox="1"/>
          <p:nvPr/>
        </p:nvSpPr>
        <p:spPr>
          <a:xfrm>
            <a:off x="2863850" y="3058418"/>
            <a:ext cx="7512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/>
              <a:t>Vorm sluit aan bij de doelgroep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/>
              <a:t>Programma sluit aan bij de doelgroep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/>
              <a:t>Programma sluit aan bij doel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/>
              <a:t>Randvoorwaarden goed geregeld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/>
              <a:t>Organisatie van de bijeenkomst goed geregeld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AC23EB1-2B4F-4BBC-A4EF-48015F926CB3}"/>
              </a:ext>
            </a:extLst>
          </p:cNvPr>
          <p:cNvSpPr/>
          <p:nvPr/>
        </p:nvSpPr>
        <p:spPr>
          <a:xfrm>
            <a:off x="838200" y="1605558"/>
            <a:ext cx="3249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Live event 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1B143ED-8B23-4F51-8AEA-7BF954C4E5EF}"/>
              </a:ext>
            </a:extLst>
          </p:cNvPr>
          <p:cNvSpPr/>
          <p:nvPr/>
        </p:nvSpPr>
        <p:spPr>
          <a:xfrm>
            <a:off x="7336546" y="1605558"/>
            <a:ext cx="4017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Online event </a:t>
            </a:r>
          </a:p>
        </p:txBody>
      </p:sp>
    </p:spTree>
    <p:extLst>
      <p:ext uri="{BB962C8B-B14F-4D97-AF65-F5344CB8AC3E}">
        <p14:creationId xmlns:p14="http://schemas.microsoft.com/office/powerpoint/2010/main" val="69011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E032D-E329-40F1-BA97-BA17900E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Draaiboek van de Bijeenkomst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38D492D-27D4-4EBD-B72A-AACA234FE776}"/>
              </a:ext>
            </a:extLst>
          </p:cNvPr>
          <p:cNvSpPr txBox="1"/>
          <p:nvPr/>
        </p:nvSpPr>
        <p:spPr>
          <a:xfrm>
            <a:off x="1350628" y="3058418"/>
            <a:ext cx="9025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/>
              <a:t>Er is communicatieplan gemaakt voor de activiteit met daarin een planning, subdoelen en diverse middelen die worden ingezet.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/>
              <a:t>Er is op basis van de verzamelde gegevens over de doelgroep een passende manier gekozen om hen te bereiken.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/>
              <a:t>Er is een gepaste, digitale uitnodiging voor de bijeenkomst gemaakt.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/>
              <a:t>Er is een platform gekozen om de doelgroep te bereiken voor de activiteit en voor erna.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AC23EB1-2B4F-4BBC-A4EF-48015F926CB3}"/>
              </a:ext>
            </a:extLst>
          </p:cNvPr>
          <p:cNvSpPr/>
          <p:nvPr/>
        </p:nvSpPr>
        <p:spPr>
          <a:xfrm>
            <a:off x="838200" y="1605558"/>
            <a:ext cx="3249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Live event 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1B143ED-8B23-4F51-8AEA-7BF954C4E5EF}"/>
              </a:ext>
            </a:extLst>
          </p:cNvPr>
          <p:cNvSpPr/>
          <p:nvPr/>
        </p:nvSpPr>
        <p:spPr>
          <a:xfrm>
            <a:off x="7336546" y="1605558"/>
            <a:ext cx="4017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Online event </a:t>
            </a:r>
          </a:p>
        </p:txBody>
      </p:sp>
    </p:spTree>
    <p:extLst>
      <p:ext uri="{BB962C8B-B14F-4D97-AF65-F5344CB8AC3E}">
        <p14:creationId xmlns:p14="http://schemas.microsoft.com/office/powerpoint/2010/main" val="13513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E032D-E329-40F1-BA97-BA17900E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Communicatieplan van de Bijeenkomst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2342559-7E59-4AD6-B535-E2918827C88F}"/>
              </a:ext>
            </a:extLst>
          </p:cNvPr>
          <p:cNvSpPr txBox="1"/>
          <p:nvPr/>
        </p:nvSpPr>
        <p:spPr>
          <a:xfrm>
            <a:off x="838199" y="2244686"/>
            <a:ext cx="103778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/>
              <a:t>Er is communicatieplan gemaakt voor de activiteit met daarin een planning, subdoelen en diverse middelen die worden ingezet.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00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/>
              <a:t>Er is op basis van de verzamelde gegevens over de doelgroep een passende manier gekozen om hen te bereiken.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00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/>
              <a:t>Er is een gepaste, digitale uitnodiging voor de bijeenkomst gemaakt.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00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/>
              <a:t>Er is een platform gekozen om de doelgroep te bereiken voor de activiteit en voor erna.</a:t>
            </a:r>
          </a:p>
        </p:txBody>
      </p:sp>
    </p:spTree>
    <p:extLst>
      <p:ext uri="{BB962C8B-B14F-4D97-AF65-F5344CB8AC3E}">
        <p14:creationId xmlns:p14="http://schemas.microsoft.com/office/powerpoint/2010/main" val="252352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3">
            <a:extLst>
              <a:ext uri="{FF2B5EF4-FFF2-40B4-BE49-F238E27FC236}">
                <a16:creationId xmlns:a16="http://schemas.microsoft.com/office/drawing/2014/main" id="{D87452C7-9233-4C1F-9E1F-F5D1E14DF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7711" y="1623645"/>
            <a:ext cx="5796094" cy="381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C533770-AD6F-4D54-9275-30DB5C1D3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282" y="1663117"/>
            <a:ext cx="5007339" cy="3811588"/>
          </a:xfrm>
        </p:spPr>
        <p:txBody>
          <a:bodyPr/>
          <a:lstStyle/>
          <a:p>
            <a:r>
              <a:rPr lang="nl-NL"/>
              <a:t>Pyramide van betrokkenheid (engagement) van Gideon </a:t>
            </a:r>
            <a:r>
              <a:rPr lang="nl-NL" err="1"/>
              <a:t>Rosenblatt</a:t>
            </a:r>
            <a:r>
              <a:rPr lang="nl-NL"/>
              <a:t> (2010)   </a:t>
            </a:r>
          </a:p>
          <a:p>
            <a:endParaRPr lang="nl-NL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416B1CA-3A8C-41BE-ACBC-04C85C472842}"/>
              </a:ext>
            </a:extLst>
          </p:cNvPr>
          <p:cNvSpPr txBox="1">
            <a:spLocks/>
          </p:cNvSpPr>
          <p:nvPr/>
        </p:nvSpPr>
        <p:spPr bwMode="auto">
          <a:xfrm>
            <a:off x="125745" y="4152529"/>
            <a:ext cx="66454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3F32A3-B69A-421E-8340-8D3FF5F44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82" y="-356845"/>
            <a:ext cx="6399911" cy="1600200"/>
          </a:xfrm>
        </p:spPr>
        <p:txBody>
          <a:bodyPr/>
          <a:lstStyle/>
          <a:p>
            <a:r>
              <a:rPr lang="nl-NL"/>
              <a:t>Betrokkenheid van de doelgroep</a:t>
            </a:r>
          </a:p>
        </p:txBody>
      </p:sp>
    </p:spTree>
    <p:extLst>
      <p:ext uri="{BB962C8B-B14F-4D97-AF65-F5344CB8AC3E}">
        <p14:creationId xmlns:p14="http://schemas.microsoft.com/office/powerpoint/2010/main" val="331860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7030A0"/>
                </a:solidFill>
              </a:rPr>
              <a:t>Projectmanagement</a:t>
            </a:r>
            <a:endParaRPr lang="nl-NL" b="1" dirty="0">
              <a:solidFill>
                <a:srgbClr val="7030A0"/>
              </a:solidFill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570005"/>
            <a:ext cx="3111908" cy="2377720"/>
          </a:xfrm>
        </p:spPr>
        <p:txBody>
          <a:bodyPr/>
          <a:lstStyle/>
          <a:p>
            <a:pPr marL="0" indent="0">
              <a:buNone/>
            </a:pPr>
            <a:r>
              <a:rPr lang="nl-NL" sz="1400" b="1"/>
              <a:t>IBS Thema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/>
              <a:t> Projectmanagement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>
                <a:solidFill>
                  <a:schemeClr val="bg1">
                    <a:lumMod val="85000"/>
                  </a:schemeClr>
                </a:solidFill>
              </a:rPr>
              <a:t> Research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/>
              <a:t>Communicatie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>
                <a:solidFill>
                  <a:schemeClr val="bg1">
                    <a:lumMod val="85000"/>
                  </a:schemeClr>
                </a:solidFill>
              </a:rPr>
              <a:t>Conflicten en belangen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>
                <a:solidFill>
                  <a:schemeClr val="bg1">
                    <a:lumMod val="85000"/>
                  </a:schemeClr>
                </a:solidFill>
              </a:rPr>
              <a:t>Gedragsbeïnvloeding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>
                <a:solidFill>
                  <a:schemeClr val="bg1">
                    <a:lumMod val="85000"/>
                  </a:schemeClr>
                </a:solidFill>
              </a:rPr>
              <a:t>Samenwerken</a:t>
            </a:r>
          </a:p>
          <a:p>
            <a:pPr>
              <a:buFont typeface="Wingdings" panose="05000000000000000000" pitchFamily="2" charset="2"/>
              <a:buChar char="q"/>
            </a:pPr>
            <a:endParaRPr lang="nl-NL" sz="140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nl-NL" sz="14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4" y="1712880"/>
            <a:ext cx="5246833" cy="270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Begrippen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Projectfasering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Stakeholderanalyse/ Doelgroep analyse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Krachtenveldanalyse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sz="2000">
                <a:solidFill>
                  <a:prstClr val="black"/>
                </a:solidFill>
                <a:latin typeface="Calibri"/>
              </a:rPr>
              <a:t>Projectvaardigheden</a:t>
            </a: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sz="2000">
                <a:solidFill>
                  <a:prstClr val="black"/>
                </a:solidFill>
                <a:latin typeface="Calibri"/>
              </a:rPr>
              <a:t>Communicatie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sz="2000">
                <a:solidFill>
                  <a:prstClr val="black"/>
                </a:solidFill>
                <a:latin typeface="Calibri"/>
              </a:rPr>
              <a:t>Pyramide van betrokkenheid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/>
        </p:nvGraphicFramePr>
        <p:xfrm>
          <a:off x="2157193" y="5714290"/>
          <a:ext cx="8522645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8148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225488491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55364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41280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80817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Vakantie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570005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IBS Toetsing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Kennistoets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Projectplan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Reflectiegesprek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A683C50-DE0C-4708-9834-2B949DF5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Vandaag..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EC12BF3-8DBF-40BA-9E6E-A932F5F75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/>
              <a:t>10:00	Start, doelgroep, stakeholders en 	communicatieplan.</a:t>
            </a:r>
          </a:p>
          <a:p>
            <a:r>
              <a:rPr lang="nl-NL"/>
              <a:t>10:30	Werken projecten, Thomas en 	Gerjan bellen: projectplan en 	stakeholderanalyse</a:t>
            </a:r>
          </a:p>
          <a:p>
            <a:r>
              <a:rPr lang="nl-NL"/>
              <a:t>11:00	Pauze</a:t>
            </a:r>
          </a:p>
          <a:p>
            <a:r>
              <a:rPr lang="nl-NL"/>
              <a:t>12:15	Pauze</a:t>
            </a:r>
          </a:p>
          <a:p>
            <a:r>
              <a:rPr lang="nl-NL"/>
              <a:t>13:45	Weekend</a:t>
            </a:r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pic>
        <p:nvPicPr>
          <p:cNvPr id="1026" name="Picture 2" descr="Wat te doen Vandaag - Videos | Facebook">
            <a:extLst>
              <a:ext uri="{FF2B5EF4-FFF2-40B4-BE49-F238E27FC236}">
                <a16:creationId xmlns:a16="http://schemas.microsoft.com/office/drawing/2014/main" id="{BC767034-3869-431F-BA5B-BA6BF23E53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45" y="1610678"/>
            <a:ext cx="3348355" cy="334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96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63A3F-3077-44A4-A762-E59C7D54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Projectmanagement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3FA2AF7-08FD-49E5-B03C-E4B64CFEE31D}"/>
              </a:ext>
            </a:extLst>
          </p:cNvPr>
          <p:cNvSpPr txBox="1"/>
          <p:nvPr/>
        </p:nvSpPr>
        <p:spPr>
          <a:xfrm>
            <a:off x="436228" y="1518436"/>
            <a:ext cx="11456565" cy="4974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>
                <a:solidFill>
                  <a:schemeClr val="accent6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Fase 1 - </a:t>
            </a:r>
            <a:r>
              <a:rPr lang="nl-NL" sz="2000" b="1" i="1">
                <a:effectLst/>
                <a:latin typeface="Calibri"/>
                <a:ea typeface="Calibri" panose="020F0502020204030204" pitchFamily="34" charset="0"/>
                <a:cs typeface="Times New Roman"/>
              </a:rPr>
              <a:t>initiatief</a:t>
            </a:r>
            <a:r>
              <a:rPr lang="nl-NL" sz="2000">
                <a:effectLst/>
                <a:latin typeface="Calibri"/>
                <a:ea typeface="Calibri" panose="020F0502020204030204" pitchFamily="34" charset="0"/>
                <a:cs typeface="Times New Roman"/>
              </a:rPr>
              <a:t>: </a:t>
            </a:r>
            <a:r>
              <a:rPr lang="nl-NL" sz="2000">
                <a:latin typeface="Calibri"/>
                <a:ea typeface="Calibri" panose="020F0502020204030204" pitchFamily="34" charset="0"/>
                <a:cs typeface="Times New Roman"/>
              </a:rPr>
              <a:t>	</a:t>
            </a:r>
            <a:r>
              <a:rPr lang="nl-NL" sz="2000">
                <a:effectLst/>
                <a:latin typeface="Calibri"/>
                <a:ea typeface="Calibri" panose="020F0502020204030204" pitchFamily="34" charset="0"/>
                <a:cs typeface="Times New Roman"/>
              </a:rPr>
              <a:t>week 1, 2: opdracht verkennen, onderzoek op inhoud/thema &amp; onderzoek 				naar doelgroep voor de community + LA 1</a:t>
            </a:r>
            <a:r>
              <a:rPr lang="nl-NL" sz="2000">
                <a:latin typeface="Calibri"/>
                <a:ea typeface="Calibri" panose="020F0502020204030204" pitchFamily="34" charset="0"/>
                <a:cs typeface="Times New Roman"/>
              </a:rPr>
              <a:t> + samenwerkingsovereenkomst. </a:t>
            </a:r>
            <a:endParaRPr lang="nl-NL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2 - </a:t>
            </a:r>
            <a:r>
              <a:rPr lang="nl-NL" sz="20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uitwerken</a:t>
            </a:r>
            <a:r>
              <a:rPr lang="nl-NL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	week 3, 4 &amp; 5: </a:t>
            </a:r>
            <a:r>
              <a:rPr lang="nl-NL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nl-NL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moet er allemaal gebeuren: actielijstjes maken en 					uitvoeren volgens een planningen, draaiboek maken voor de bijeenkomst = 				alle voorbereiding voor de uitvoering van de werving en bijeenkomst</a:t>
            </a:r>
            <a:r>
              <a:rPr lang="nl-NL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LA 2</a:t>
            </a:r>
            <a:endParaRPr lang="nl-NL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3 -</a:t>
            </a:r>
            <a:r>
              <a:rPr lang="nl-NL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uitvoeren</a:t>
            </a:r>
            <a:r>
              <a:rPr lang="nl-NL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	week 6, 7 &amp; 8: uitvoeren van de werving en verder voorbereiden van de 				bijeenkomst in week 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4 </a:t>
            </a:r>
            <a:r>
              <a:rPr lang="nl-NL" sz="200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nl-NL" sz="20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evalueren/overdragen</a:t>
            </a:r>
            <a:r>
              <a:rPr lang="nl-NL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8 en 9: evalueren bijeenkomst en verwerken in projectbeschrijving en 					wensenkaart maken. </a:t>
            </a:r>
            <a:br>
              <a:rPr lang="nl-NL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5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8EC60-D1CC-4C67-BBDC-D8068B37E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nl-NL"/>
              <a:t>Golden </a:t>
            </a:r>
            <a:r>
              <a:rPr lang="nl-NL" err="1"/>
              <a:t>Circle</a:t>
            </a:r>
            <a:endParaRPr lang="nl-NL"/>
          </a:p>
        </p:txBody>
      </p:sp>
      <p:pic>
        <p:nvPicPr>
          <p:cNvPr id="2054" name="Picture 6" descr="Zo verbeter je de Digitale communicatie | Digital Growth Agency">
            <a:extLst>
              <a:ext uri="{FF2B5EF4-FFF2-40B4-BE49-F238E27FC236}">
                <a16:creationId xmlns:a16="http://schemas.microsoft.com/office/drawing/2014/main" id="{0C1881F8-EDA4-40D4-9C0D-7EDA98D268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79" y="1128126"/>
            <a:ext cx="5807242" cy="460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pijl&#10;&#10;Automatisch gegenereerde beschrijving">
            <a:extLst>
              <a:ext uri="{FF2B5EF4-FFF2-40B4-BE49-F238E27FC236}">
                <a16:creationId xmlns:a16="http://schemas.microsoft.com/office/drawing/2014/main" id="{945596F3-59A6-4E35-A6C5-089E388A9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7605">
            <a:off x="3117934" y="3033809"/>
            <a:ext cx="2721780" cy="212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8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8EC60-D1CC-4C67-BBDC-D8068B37E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88209" cy="1600200"/>
          </a:xfrm>
        </p:spPr>
        <p:txBody>
          <a:bodyPr/>
          <a:lstStyle/>
          <a:p>
            <a:r>
              <a:rPr lang="nl-NL" sz="4400"/>
              <a:t>Stappen fase 2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20D3CD-352B-4F2E-AAAB-BC7F0AE7F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8539104" cy="381158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nl-NL" sz="2400"/>
              <a:t>Doelgroep bepalen</a:t>
            </a:r>
          </a:p>
          <a:p>
            <a:pPr marL="285750" indent="-285750">
              <a:buFontTx/>
              <a:buChar char="-"/>
            </a:pPr>
            <a:r>
              <a:rPr lang="nl-NL" sz="2400"/>
              <a:t>Online / offline bijeenkomst  (incl. draaiboek)</a:t>
            </a:r>
          </a:p>
          <a:p>
            <a:pPr marL="285750" indent="-285750">
              <a:buFontTx/>
              <a:buChar char="-"/>
            </a:pPr>
            <a:r>
              <a:rPr lang="nl-NL" sz="2400"/>
              <a:t>Communicatieplan</a:t>
            </a:r>
          </a:p>
          <a:p>
            <a:pPr marL="742950" lvl="1" indent="-285750">
              <a:buFontTx/>
              <a:buChar char="-"/>
            </a:pPr>
            <a:r>
              <a:rPr lang="nl-NL" sz="2000"/>
              <a:t>AIDA | klant</a:t>
            </a:r>
          </a:p>
          <a:p>
            <a:pPr marL="742950" lvl="1" indent="-285750">
              <a:buFontTx/>
              <a:buChar char="-"/>
            </a:pPr>
            <a:r>
              <a:rPr lang="nl-NL" sz="2000"/>
              <a:t>Identiteitsmodel van </a:t>
            </a:r>
            <a:r>
              <a:rPr lang="nl-NL" sz="2000" err="1"/>
              <a:t>Birkigt</a:t>
            </a:r>
            <a:r>
              <a:rPr lang="nl-NL" sz="2000"/>
              <a:t> &amp; </a:t>
            </a:r>
            <a:r>
              <a:rPr lang="nl-NL" sz="2000" err="1"/>
              <a:t>Stadler</a:t>
            </a:r>
            <a:r>
              <a:rPr lang="nl-NL" sz="2000"/>
              <a:t>  | organisatie</a:t>
            </a:r>
          </a:p>
          <a:p>
            <a:pPr marL="285750" indent="-285750">
              <a:buFontTx/>
              <a:buChar char="-"/>
            </a:pPr>
            <a:r>
              <a:rPr lang="nl-NL" sz="2400"/>
              <a:t>Werving van community </a:t>
            </a:r>
          </a:p>
          <a:p>
            <a:endParaRPr lang="nl-NL" sz="2400"/>
          </a:p>
          <a:p>
            <a:pPr lvl="1"/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1443375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08A8407-59DA-4ADB-85DE-E7AFA65BE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Bepalen doelgroep</a:t>
            </a:r>
          </a:p>
        </p:txBody>
      </p:sp>
      <p:pic>
        <p:nvPicPr>
          <p:cNvPr id="7" name="Picture 4" descr="Doelgroep van de campagne – Communicatie KC">
            <a:extLst>
              <a:ext uri="{FF2B5EF4-FFF2-40B4-BE49-F238E27FC236}">
                <a16:creationId xmlns:a16="http://schemas.microsoft.com/office/drawing/2014/main" id="{EED72EC3-FD75-4899-8275-D73F3B95A2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90351"/>
            <a:ext cx="10515600" cy="193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47F5FDC-094C-45BD-B600-D6E3EAB64F91}"/>
              </a:ext>
            </a:extLst>
          </p:cNvPr>
          <p:cNvSpPr txBox="1"/>
          <p:nvPr/>
        </p:nvSpPr>
        <p:spPr>
          <a:xfrm>
            <a:off x="3674377" y="4748169"/>
            <a:ext cx="228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/>
              <a:t>Stakeholders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2D24F6B-FDEF-43EB-9BCE-6324C929DA63}"/>
              </a:ext>
            </a:extLst>
          </p:cNvPr>
          <p:cNvSpPr txBox="1"/>
          <p:nvPr/>
        </p:nvSpPr>
        <p:spPr>
          <a:xfrm>
            <a:off x="6235819" y="4748169"/>
            <a:ext cx="228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/>
              <a:t>Stakeholderanalyse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B6417FF-BBBA-4DE1-A11F-1B41C6037B81}"/>
              </a:ext>
            </a:extLst>
          </p:cNvPr>
          <p:cNvSpPr txBox="1"/>
          <p:nvPr/>
        </p:nvSpPr>
        <p:spPr>
          <a:xfrm>
            <a:off x="8797261" y="4748169"/>
            <a:ext cx="228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/>
              <a:t>Doelgroep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E01EE01-DB41-40EC-8D93-3679240314B0}"/>
              </a:ext>
            </a:extLst>
          </p:cNvPr>
          <p:cNvSpPr txBox="1"/>
          <p:nvPr/>
        </p:nvSpPr>
        <p:spPr>
          <a:xfrm>
            <a:off x="901819" y="2174119"/>
            <a:ext cx="228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>
                <a:solidFill>
                  <a:srgbClr val="FFC000"/>
                </a:solidFill>
              </a:rPr>
              <a:t>Fase 1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3C56C51-3D01-4A01-96AC-7D26F67D839B}"/>
              </a:ext>
            </a:extLst>
          </p:cNvPr>
          <p:cNvSpPr txBox="1"/>
          <p:nvPr/>
        </p:nvSpPr>
        <p:spPr>
          <a:xfrm>
            <a:off x="3674376" y="2174119"/>
            <a:ext cx="228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>
                <a:solidFill>
                  <a:srgbClr val="0070C0"/>
                </a:solidFill>
              </a:rPr>
              <a:t>Fase 2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49B035F-84B5-4442-8E5B-6DA6C4BCAC05}"/>
              </a:ext>
            </a:extLst>
          </p:cNvPr>
          <p:cNvSpPr txBox="1"/>
          <p:nvPr/>
        </p:nvSpPr>
        <p:spPr>
          <a:xfrm>
            <a:off x="8797261" y="2174119"/>
            <a:ext cx="228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>
                <a:solidFill>
                  <a:srgbClr val="00B050"/>
                </a:solidFill>
              </a:rPr>
              <a:t>Fase 3 en 4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8088D07-AF36-44B4-8454-55E4725AC523}"/>
              </a:ext>
            </a:extLst>
          </p:cNvPr>
          <p:cNvSpPr txBox="1"/>
          <p:nvPr/>
        </p:nvSpPr>
        <p:spPr>
          <a:xfrm>
            <a:off x="6235819" y="2174119"/>
            <a:ext cx="228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>
                <a:solidFill>
                  <a:srgbClr val="0070C0"/>
                </a:solidFill>
              </a:rPr>
              <a:t>Fase 2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333AB10-C2B7-4714-BD3F-FFEA422C49F5}"/>
              </a:ext>
            </a:extLst>
          </p:cNvPr>
          <p:cNvSpPr txBox="1"/>
          <p:nvPr/>
        </p:nvSpPr>
        <p:spPr>
          <a:xfrm>
            <a:off x="901818" y="4744284"/>
            <a:ext cx="228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/>
              <a:t>Vooronderzoek</a:t>
            </a:r>
          </a:p>
        </p:txBody>
      </p:sp>
    </p:spTree>
    <p:extLst>
      <p:ext uri="{BB962C8B-B14F-4D97-AF65-F5344CB8AC3E}">
        <p14:creationId xmlns:p14="http://schemas.microsoft.com/office/powerpoint/2010/main" val="362161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D1431B-E079-4D26-B440-E152AA0F6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91217"/>
          </a:xfrm>
        </p:spPr>
        <p:txBody>
          <a:bodyPr/>
          <a:lstStyle/>
          <a:p>
            <a:r>
              <a:rPr lang="nl-NL"/>
              <a:t>Stakeholderanalyse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109A54D-8506-4E73-BDB3-34BCB2571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07822"/>
            <a:ext cx="3932237" cy="4561166"/>
          </a:xfrm>
        </p:spPr>
        <p:txBody>
          <a:bodyPr/>
          <a:lstStyle/>
          <a:p>
            <a:r>
              <a:rPr lang="nl-NL" sz="2400"/>
              <a:t>Invloed tegen het belang</a:t>
            </a:r>
          </a:p>
          <a:p>
            <a:endParaRPr lang="nl-NL" sz="2400"/>
          </a:p>
        </p:txBody>
      </p:sp>
      <p:pic>
        <p:nvPicPr>
          <p:cNvPr id="8194" name="Picture 2" descr="House of Control">
            <a:extLst>
              <a:ext uri="{FF2B5EF4-FFF2-40B4-BE49-F238E27FC236}">
                <a16:creationId xmlns:a16="http://schemas.microsoft.com/office/drawing/2014/main" id="{E6845DF0-41C8-4D33-BF32-8E19C24CDF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06" y="287873"/>
            <a:ext cx="10055978" cy="676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25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4A80CBD-CB22-4DC6-A309-D07D2640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Stappen van een krachtenveldanalyse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9D5BC0A-8C16-45D8-98A9-951CD4D82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l-NL"/>
              <a:t>Je kiest een project (opdrachtgever)</a:t>
            </a:r>
          </a:p>
          <a:p>
            <a:pPr marL="285750" indent="-285750">
              <a:buFontTx/>
              <a:buChar char="-"/>
            </a:pPr>
            <a:r>
              <a:rPr lang="nl-NL"/>
              <a:t>Maak een lijst van actoren, hierbij gaat het om personen</a:t>
            </a:r>
          </a:p>
          <a:p>
            <a:pPr marL="285750" indent="-285750">
              <a:buFontTx/>
              <a:buChar char="-"/>
            </a:pPr>
            <a:r>
              <a:rPr lang="nl-NL"/>
              <a:t>Geef iedereen een kleur</a:t>
            </a:r>
          </a:p>
          <a:p>
            <a:pPr marL="742950" lvl="1" indent="-285750">
              <a:buFontTx/>
              <a:buChar char="-"/>
            </a:pPr>
            <a:r>
              <a:rPr lang="nl-NL"/>
              <a:t>Positief = groen</a:t>
            </a:r>
          </a:p>
          <a:p>
            <a:pPr marL="742950" lvl="1" indent="-285750">
              <a:buFontTx/>
              <a:buChar char="-"/>
            </a:pPr>
            <a:r>
              <a:rPr lang="nl-NL"/>
              <a:t>Neutraal = blauw</a:t>
            </a:r>
          </a:p>
          <a:p>
            <a:pPr marL="742950" lvl="1" indent="-285750">
              <a:buFontTx/>
              <a:buChar char="-"/>
            </a:pPr>
            <a:r>
              <a:rPr lang="nl-NL"/>
              <a:t>Negatief = rood</a:t>
            </a:r>
          </a:p>
          <a:p>
            <a:pPr marL="285750" indent="-285750">
              <a:buFontTx/>
              <a:buChar char="-"/>
            </a:pPr>
            <a:r>
              <a:rPr lang="nl-NL"/>
              <a:t>Zal deze persoon extra inspanning doen als het project tegen zit of hoopt de persoon dat het project wordt stilgelegd.</a:t>
            </a:r>
          </a:p>
          <a:p>
            <a:pPr marL="285750" indent="-285750">
              <a:buFontTx/>
              <a:buChar char="-"/>
            </a:pPr>
            <a:r>
              <a:rPr lang="nl-NL"/>
              <a:t>Teken een grote cirkel en geef iedereen een plek in het krachtenveld. </a:t>
            </a:r>
          </a:p>
          <a:p>
            <a:pPr marL="285750" indent="-285750">
              <a:buFontTx/>
              <a:buChar char="-"/>
            </a:pPr>
            <a:endParaRPr lang="nl-NL"/>
          </a:p>
        </p:txBody>
      </p:sp>
      <p:pic>
        <p:nvPicPr>
          <p:cNvPr id="7" name="Tijdelijke aanduiding voor inhoud 3">
            <a:extLst>
              <a:ext uri="{FF2B5EF4-FFF2-40B4-BE49-F238E27FC236}">
                <a16:creationId xmlns:a16="http://schemas.microsoft.com/office/drawing/2014/main" id="{ABDB93A0-0D49-450A-A349-DF2B06226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50" t="26901" r="62357" b="22756"/>
          <a:stretch/>
        </p:blipFill>
        <p:spPr>
          <a:xfrm>
            <a:off x="5183188" y="1440283"/>
            <a:ext cx="6172200" cy="3967909"/>
          </a:xfrm>
        </p:spPr>
      </p:pic>
    </p:spTree>
    <p:extLst>
      <p:ext uri="{BB962C8B-B14F-4D97-AF65-F5344CB8AC3E}">
        <p14:creationId xmlns:p14="http://schemas.microsoft.com/office/powerpoint/2010/main" val="9552070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8B2F4F-3BF3-4E15-9D62-136DB24642E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8BD8B56-8C3E-48C0-99EF-3FBDA6912F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786FE5-D331-4D6E-B589-695D1D260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665</Words>
  <Application>Microsoft Office PowerPoint</Application>
  <PresentationFormat>Breedbeeld</PresentationFormat>
  <Paragraphs>116</Paragraphs>
  <Slides>13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Rockwell</vt:lpstr>
      <vt:lpstr>Wingdings</vt:lpstr>
      <vt:lpstr>Kantoorthema</vt:lpstr>
      <vt:lpstr>Thema1</vt:lpstr>
      <vt:lpstr>PowerPoint-presentatie</vt:lpstr>
      <vt:lpstr>Projectmanagement</vt:lpstr>
      <vt:lpstr>Vandaag..</vt:lpstr>
      <vt:lpstr>Projectmanagement</vt:lpstr>
      <vt:lpstr>Golden Circle</vt:lpstr>
      <vt:lpstr>Stappen fase 2</vt:lpstr>
      <vt:lpstr>Bepalen doelgroep</vt:lpstr>
      <vt:lpstr>Stakeholderanalyse</vt:lpstr>
      <vt:lpstr>Stappen van een krachtenveldanalyse</vt:lpstr>
      <vt:lpstr>Draaiboek van de Bijeenkomst</vt:lpstr>
      <vt:lpstr>Draaiboek van de Bijeenkomst</vt:lpstr>
      <vt:lpstr>Communicatieplan van de Bijeenkomst</vt:lpstr>
      <vt:lpstr>Betrokkenheid van de doelgroep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Gerjan de Ruiter</dc:creator>
  <cp:lastModifiedBy>Thomas Noordeloos</cp:lastModifiedBy>
  <cp:revision>1</cp:revision>
  <dcterms:created xsi:type="dcterms:W3CDTF">2021-02-26T07:48:37Z</dcterms:created>
  <dcterms:modified xsi:type="dcterms:W3CDTF">2021-03-01T12:49:27Z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